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71" r:id="rId3"/>
    <p:sldId id="260" r:id="rId4"/>
    <p:sldId id="272" r:id="rId5"/>
    <p:sldId id="263" r:id="rId6"/>
    <p:sldId id="262" r:id="rId7"/>
    <p:sldId id="261" r:id="rId8"/>
    <p:sldId id="265" r:id="rId9"/>
    <p:sldId id="273" r:id="rId10"/>
    <p:sldId id="274" r:id="rId11"/>
    <p:sldId id="27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5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9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8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4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4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80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9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951B6A9-E833-4BDD-AF77-7AAD18DB1FBB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5A0D3B4E-2DA4-4AB0-9495-43F2F6434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81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College: </a:t>
            </a:r>
            <a:r>
              <a:rPr lang="en-US" b="1" dirty="0" smtClean="0">
                <a:solidFill>
                  <a:schemeClr val="accent1"/>
                </a:solidFill>
              </a:rPr>
              <a:t>Know the Facts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Career Preparedness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Graduation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12</a:t>
            </a:r>
            <a:r>
              <a:rPr lang="en-US" sz="4000" dirty="0"/>
              <a:t> semester hours = full time student</a:t>
            </a:r>
          </a:p>
          <a:p>
            <a:r>
              <a:rPr lang="en-US" sz="4000" dirty="0"/>
              <a:t>No more than 21 total hours each semester</a:t>
            </a:r>
          </a:p>
          <a:p>
            <a:r>
              <a:rPr lang="en-US" sz="4000" dirty="0" smtClean="0">
                <a:solidFill>
                  <a:schemeClr val="accent1"/>
                </a:solidFill>
              </a:rPr>
              <a:t>120</a:t>
            </a:r>
            <a:r>
              <a:rPr lang="en-US" sz="4000" dirty="0" smtClean="0"/>
              <a:t>-132 semester hours (for Bachelor’s degree)</a:t>
            </a:r>
          </a:p>
          <a:p>
            <a:r>
              <a:rPr lang="en-US" sz="4000" dirty="0" smtClean="0">
                <a:solidFill>
                  <a:schemeClr val="accent1"/>
                </a:solidFill>
              </a:rPr>
              <a:t>Minimum “C” average in each major class </a:t>
            </a:r>
            <a:r>
              <a:rPr lang="en-US" sz="4000" dirty="0" smtClean="0"/>
              <a:t>– </a:t>
            </a:r>
            <a:r>
              <a:rPr lang="en-US" sz="3600" i="1" dirty="0" smtClean="0"/>
              <a:t>D is passing but not major classes</a:t>
            </a:r>
          </a:p>
        </p:txBody>
      </p:sp>
    </p:spTree>
    <p:extLst>
      <p:ext uri="{BB962C8B-B14F-4D97-AF65-F5344CB8AC3E}">
        <p14:creationId xmlns:p14="http://schemas.microsoft.com/office/powerpoint/2010/main" val="14504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0" y="284176"/>
            <a:ext cx="11938715" cy="1508760"/>
          </a:xfrm>
        </p:spPr>
        <p:txBody>
          <a:bodyPr/>
          <a:lstStyle/>
          <a:p>
            <a:r>
              <a:rPr lang="en-US" dirty="0" smtClean="0"/>
              <a:t>Classification of </a:t>
            </a:r>
            <a:r>
              <a:rPr lang="en-US" b="1" dirty="0" smtClean="0"/>
              <a:t>Undergraduate</a:t>
            </a:r>
            <a:r>
              <a:rPr lang="en-US" dirty="0" smtClean="0"/>
              <a:t>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2444" y="2037080"/>
            <a:ext cx="4754880" cy="420624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Freshman</a:t>
            </a:r>
          </a:p>
          <a:p>
            <a:r>
              <a:rPr lang="en-US" sz="4800" dirty="0" smtClean="0"/>
              <a:t>Sophomore</a:t>
            </a:r>
          </a:p>
          <a:p>
            <a:r>
              <a:rPr lang="en-US" sz="4800" dirty="0" smtClean="0"/>
              <a:t>Junior</a:t>
            </a:r>
          </a:p>
          <a:p>
            <a:r>
              <a:rPr lang="en-US" sz="4800" dirty="0" smtClean="0"/>
              <a:t>Senior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760491" y="2037080"/>
            <a:ext cx="475488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0-31 hours</a:t>
            </a:r>
          </a:p>
          <a:p>
            <a:pPr marL="0" indent="0">
              <a:buNone/>
            </a:pPr>
            <a:r>
              <a:rPr lang="en-US" sz="4800" dirty="0" smtClean="0"/>
              <a:t>32-63 hours</a:t>
            </a:r>
          </a:p>
          <a:p>
            <a:pPr marL="0" indent="0">
              <a:buNone/>
            </a:pPr>
            <a:r>
              <a:rPr lang="en-US" sz="4800" dirty="0" smtClean="0"/>
              <a:t>64-95 hours</a:t>
            </a:r>
          </a:p>
          <a:p>
            <a:pPr marL="0" indent="0">
              <a:buNone/>
            </a:pPr>
            <a:r>
              <a:rPr lang="en-US" sz="4800" dirty="0" smtClean="0"/>
              <a:t>96+ hours</a:t>
            </a:r>
            <a:endParaRPr lang="en-US" sz="4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171700" y="2806700"/>
            <a:ext cx="6565900" cy="1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71700" y="3721100"/>
            <a:ext cx="6565900" cy="1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71700" y="4533900"/>
            <a:ext cx="6565900" cy="1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54650" y="2037080"/>
            <a:ext cx="0" cy="336042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General/Core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Take most Freshman and Sophomore year</a:t>
            </a:r>
          </a:p>
          <a:p>
            <a:pPr lvl="1"/>
            <a:r>
              <a:rPr lang="en-US" sz="3200" dirty="0" smtClean="0"/>
              <a:t>6 hours of English Comp</a:t>
            </a:r>
          </a:p>
          <a:p>
            <a:pPr lvl="1"/>
            <a:r>
              <a:rPr lang="en-US" sz="3200" dirty="0" smtClean="0"/>
              <a:t>12 hours literature/history</a:t>
            </a:r>
          </a:p>
          <a:p>
            <a:pPr lvl="1"/>
            <a:r>
              <a:rPr lang="en-US" sz="3200" dirty="0" smtClean="0"/>
              <a:t>12 hours biology/math</a:t>
            </a:r>
          </a:p>
          <a:p>
            <a:pPr lvl="1"/>
            <a:r>
              <a:rPr lang="en-US" sz="3200" dirty="0" smtClean="0"/>
              <a:t>12 hours art, social/behavioral science (psychology), intro business, intro computer course, public speaking</a:t>
            </a:r>
          </a:p>
          <a:p>
            <a:pPr lvl="1"/>
            <a:r>
              <a:rPr lang="en-US" sz="3200" dirty="0" smtClean="0"/>
              <a:t>Prerequisites/intro classes for major</a:t>
            </a:r>
          </a:p>
          <a:p>
            <a:pPr lvl="1"/>
            <a:r>
              <a:rPr lang="en-US" sz="3200" dirty="0"/>
              <a:t>Freshman studies </a:t>
            </a:r>
            <a:r>
              <a:rPr lang="en-US" sz="3200" dirty="0" smtClean="0"/>
              <a:t>class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237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Example Freshman Class Schedule</a:t>
            </a:r>
            <a:br>
              <a:rPr lang="en-US" sz="3600" dirty="0" smtClean="0"/>
            </a:br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Semester – 16 total hours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879647"/>
              </p:ext>
            </p:extLst>
          </p:nvPr>
        </p:nvGraphicFramePr>
        <p:xfrm>
          <a:off x="838200" y="2054225"/>
          <a:ext cx="11010902" cy="44227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00052"/>
                <a:gridCol w="1962170"/>
                <a:gridCol w="1962170"/>
                <a:gridCol w="1962170"/>
                <a:gridCol w="1962170"/>
                <a:gridCol w="1962170"/>
              </a:tblGrid>
              <a:tr h="3685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8-9am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Biology</a:t>
                      </a:r>
                      <a:r>
                        <a:rPr lang="en-US" baseline="0" dirty="0" smtClean="0"/>
                        <a:t> 101 (4)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Biology</a:t>
                      </a:r>
                      <a:r>
                        <a:rPr lang="en-US" baseline="0" dirty="0" smtClean="0"/>
                        <a:t> 101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Biology</a:t>
                      </a:r>
                      <a:r>
                        <a:rPr lang="en-US" baseline="0" dirty="0" smtClean="0"/>
                        <a:t> 101</a:t>
                      </a:r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9-10am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Art Appreciation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 (3)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Art</a:t>
                      </a:r>
                      <a:r>
                        <a:rPr lang="en-US" baseline="0" dirty="0" smtClean="0"/>
                        <a:t> App I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Art App I</a:t>
                      </a:r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10-11am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11-12pm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History</a:t>
                      </a:r>
                      <a:r>
                        <a:rPr lang="en-US" baseline="0" dirty="0" smtClean="0"/>
                        <a:t> I (3)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History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History I</a:t>
                      </a:r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12-1pm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Comp I (3)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 Comp 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1-2pm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2-3pm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Foundations of Design I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Foundations of Design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3-4pm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4-5pm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5-6pm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Biology 101 Lab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68565">
                <a:tc>
                  <a:txBody>
                    <a:bodyPr/>
                    <a:lstStyle/>
                    <a:p>
                      <a:r>
                        <a:rPr lang="en-US" dirty="0" smtClean="0"/>
                        <a:t>6-7pm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0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237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Example Freshman Class Schedule</a:t>
            </a:r>
            <a:br>
              <a:rPr lang="en-US" sz="3600" dirty="0" smtClean="0"/>
            </a:br>
            <a:r>
              <a:rPr lang="en-US" sz="3600" dirty="0" smtClean="0"/>
              <a:t>2nd Semester – 16 hours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718160"/>
              </p:ext>
            </p:extLst>
          </p:nvPr>
        </p:nvGraphicFramePr>
        <p:xfrm>
          <a:off x="838200" y="2070100"/>
          <a:ext cx="10960100" cy="446477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94515"/>
                <a:gridCol w="1953117"/>
                <a:gridCol w="1953117"/>
                <a:gridCol w="1953117"/>
                <a:gridCol w="1953117"/>
                <a:gridCol w="1953117"/>
              </a:tblGrid>
              <a:tr h="31750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8-9am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9-10am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10-11am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</a:t>
                      </a:r>
                      <a:r>
                        <a:rPr lang="en-US" baseline="0" dirty="0" smtClean="0"/>
                        <a:t> 102 (4)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</a:t>
                      </a:r>
                      <a:r>
                        <a:rPr lang="en-US" baseline="0" dirty="0" smtClean="0"/>
                        <a:t> 102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</a:t>
                      </a:r>
                      <a:r>
                        <a:rPr lang="en-US" baseline="0" dirty="0" smtClean="0"/>
                        <a:t> 102 </a:t>
                      </a:r>
                      <a:endParaRPr lang="en-US" dirty="0"/>
                    </a:p>
                  </a:txBody>
                  <a:tcPr anchor="ctr"/>
                </a:tc>
              </a:tr>
              <a:tr h="384124">
                <a:tc>
                  <a:txBody>
                    <a:bodyPr/>
                    <a:lstStyle/>
                    <a:p>
                      <a:r>
                        <a:rPr lang="en-US" dirty="0" smtClean="0"/>
                        <a:t>11-12pm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 Comp</a:t>
                      </a:r>
                      <a:r>
                        <a:rPr lang="en-US" baseline="0" dirty="0" smtClean="0"/>
                        <a:t> II (3)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 Comp</a:t>
                      </a:r>
                      <a:r>
                        <a:rPr lang="en-US" baseline="0" dirty="0" smtClean="0"/>
                        <a:t> II (3)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English Comp</a:t>
                      </a:r>
                      <a:r>
                        <a:rPr lang="en-US" baseline="0" dirty="0" smtClean="0"/>
                        <a:t> II (3)</a:t>
                      </a:r>
                      <a:endParaRPr lang="en-US" dirty="0" smtClean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12-1pm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History</a:t>
                      </a:r>
                      <a:r>
                        <a:rPr lang="en-US" baseline="0" dirty="0" smtClean="0"/>
                        <a:t> II (3)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History II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1-2pm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 Math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2-3pm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3-4pm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Bio 102 Lab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4-5pm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Psychology (3)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Psychology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5-6pm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1489">
                <a:tc>
                  <a:txBody>
                    <a:bodyPr/>
                    <a:lstStyle/>
                    <a:p>
                      <a:r>
                        <a:rPr lang="en-US" dirty="0" smtClean="0"/>
                        <a:t>6-7pm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from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Cost?</a:t>
            </a:r>
          </a:p>
          <a:p>
            <a:pPr lvl="0"/>
            <a:r>
              <a:rPr lang="en-US" dirty="0" smtClean="0"/>
              <a:t>How to apply?/get accepted?</a:t>
            </a:r>
          </a:p>
          <a:p>
            <a:r>
              <a:rPr lang="en-US" dirty="0"/>
              <a:t>How to find/apply for scholarships</a:t>
            </a:r>
            <a:r>
              <a:rPr lang="en-US" dirty="0" smtClean="0"/>
              <a:t>?</a:t>
            </a:r>
          </a:p>
          <a:p>
            <a:pPr lvl="0"/>
            <a:r>
              <a:rPr lang="en-US" dirty="0" smtClean="0"/>
              <a:t>Class size?</a:t>
            </a:r>
          </a:p>
          <a:p>
            <a:pPr lvl="0"/>
            <a:r>
              <a:rPr lang="en-US" dirty="0" smtClean="0"/>
              <a:t>Weekly class schedule?</a:t>
            </a:r>
          </a:p>
          <a:p>
            <a:pPr lvl="0"/>
            <a:r>
              <a:rPr lang="en-US" dirty="0" smtClean="0"/>
              <a:t>Class length?</a:t>
            </a:r>
          </a:p>
          <a:p>
            <a:pPr lvl="0"/>
            <a:r>
              <a:rPr lang="en-US" dirty="0" smtClean="0"/>
              <a:t>Attendance?</a:t>
            </a:r>
          </a:p>
          <a:p>
            <a:pPr lvl="0"/>
            <a:r>
              <a:rPr lang="en-US" dirty="0" smtClean="0"/>
              <a:t>Dress code?</a:t>
            </a:r>
          </a:p>
          <a:p>
            <a:pPr lvl="0"/>
            <a:r>
              <a:rPr lang="en-US" dirty="0" smtClean="0"/>
              <a:t>Electives?</a:t>
            </a:r>
          </a:p>
          <a:p>
            <a:pPr lvl="0"/>
            <a:r>
              <a:rPr lang="en-US" dirty="0" smtClean="0"/>
              <a:t>Living on campus mandatory?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Summer courses?</a:t>
            </a:r>
          </a:p>
          <a:p>
            <a:r>
              <a:rPr lang="en-US" dirty="0"/>
              <a:t>When is lunch?</a:t>
            </a:r>
          </a:p>
          <a:p>
            <a:pPr lvl="0"/>
            <a:r>
              <a:rPr lang="en-US" dirty="0" smtClean="0"/>
              <a:t>Easy </a:t>
            </a:r>
            <a:r>
              <a:rPr lang="en-US" dirty="0"/>
              <a:t>to make friends?</a:t>
            </a:r>
          </a:p>
          <a:p>
            <a:pPr lvl="0"/>
            <a:r>
              <a:rPr lang="en-US" dirty="0"/>
              <a:t>A lot to handle? Any free time? Hard?</a:t>
            </a:r>
          </a:p>
          <a:p>
            <a:pPr lvl="0"/>
            <a:r>
              <a:rPr lang="en-US" dirty="0"/>
              <a:t>Greek </a:t>
            </a:r>
            <a:r>
              <a:rPr lang="en-US" dirty="0" smtClean="0"/>
              <a:t>Life?</a:t>
            </a:r>
            <a:endParaRPr lang="en-US" dirty="0"/>
          </a:p>
          <a:p>
            <a:pPr lvl="0"/>
            <a:r>
              <a:rPr lang="en-US" dirty="0" smtClean="0"/>
              <a:t>What is there to do?</a:t>
            </a:r>
          </a:p>
          <a:p>
            <a:pPr lvl="0"/>
            <a:r>
              <a:rPr lang="en-US" dirty="0" smtClean="0"/>
              <a:t>Try out for sports?</a:t>
            </a:r>
          </a:p>
          <a:p>
            <a:pPr lvl="0"/>
            <a:r>
              <a:rPr lang="en-US" dirty="0" smtClean="0"/>
              <a:t>Where are the classes?</a:t>
            </a:r>
          </a:p>
          <a:p>
            <a:r>
              <a:rPr lang="en-US" dirty="0" smtClean="0"/>
              <a:t>What is the main difference from high school?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Loans</a:t>
            </a:r>
          </a:p>
          <a:p>
            <a:r>
              <a:rPr lang="en-US" sz="3600" dirty="0" smtClean="0"/>
              <a:t>Grants</a:t>
            </a:r>
          </a:p>
          <a:p>
            <a:r>
              <a:rPr lang="en-US" sz="3600" dirty="0" smtClean="0"/>
              <a:t>Work-Study</a:t>
            </a:r>
          </a:p>
          <a:p>
            <a:r>
              <a:rPr lang="en-US" sz="3600" dirty="0" smtClean="0"/>
              <a:t>Scholarships</a:t>
            </a:r>
          </a:p>
        </p:txBody>
      </p:sp>
    </p:spTree>
    <p:extLst>
      <p:ext uri="{BB962C8B-B14F-4D97-AF65-F5344CB8AC3E}">
        <p14:creationId xmlns:p14="http://schemas.microsoft.com/office/powerpoint/2010/main" val="34311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99032"/>
            <a:ext cx="10515600" cy="1676400"/>
          </a:xfrm>
        </p:spPr>
        <p:txBody>
          <a:bodyPr/>
          <a:lstStyle/>
          <a:p>
            <a:r>
              <a:rPr lang="en-US" sz="13800" dirty="0" err="1" smtClean="0">
                <a:latin typeface="Freshman" pitchFamily="2" charset="0"/>
              </a:rPr>
              <a:t>fafsa</a:t>
            </a:r>
            <a:endParaRPr lang="en-US" sz="13800" dirty="0">
              <a:latin typeface="Freshm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037" y="1383045"/>
            <a:ext cx="10515600" cy="117463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Must fill out the</a:t>
            </a:r>
            <a:endParaRPr lang="en-US" sz="36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768795" y="4014069"/>
            <a:ext cx="10515600" cy="11746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t</a:t>
            </a:r>
            <a:r>
              <a:rPr lang="en-US" sz="3600" dirty="0" smtClean="0"/>
              <a:t>o receive any type of financial aid!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6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vs. Private Loans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Federal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have to repay until after school</a:t>
            </a:r>
          </a:p>
          <a:p>
            <a:r>
              <a:rPr lang="en-US" dirty="0" smtClean="0"/>
              <a:t>Lower interest rate</a:t>
            </a:r>
          </a:p>
          <a:p>
            <a:r>
              <a:rPr lang="en-US" dirty="0" smtClean="0"/>
              <a:t>Can be subsidized</a:t>
            </a:r>
          </a:p>
          <a:p>
            <a:r>
              <a:rPr lang="en-US" dirty="0" smtClean="0"/>
              <a:t>No cosigner</a:t>
            </a:r>
          </a:p>
          <a:p>
            <a:r>
              <a:rPr lang="en-US" dirty="0" smtClean="0"/>
              <a:t>No credit check</a:t>
            </a:r>
          </a:p>
          <a:p>
            <a:r>
              <a:rPr lang="en-US" dirty="0" smtClean="0"/>
              <a:t>Can postpone or adjust payments when repaying</a:t>
            </a:r>
          </a:p>
          <a:p>
            <a:r>
              <a:rPr lang="en-US" dirty="0" smtClean="0"/>
              <a:t>Possible forgiveness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Private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require payments while still in school</a:t>
            </a:r>
          </a:p>
          <a:p>
            <a:r>
              <a:rPr lang="en-US" dirty="0" smtClean="0"/>
              <a:t>Higher interest rates</a:t>
            </a:r>
          </a:p>
          <a:p>
            <a:r>
              <a:rPr lang="en-US" dirty="0" smtClean="0"/>
              <a:t>Not subsidized</a:t>
            </a:r>
          </a:p>
          <a:p>
            <a:r>
              <a:rPr lang="en-US" dirty="0" smtClean="0"/>
              <a:t>Require cosigner and credit check</a:t>
            </a:r>
          </a:p>
          <a:p>
            <a:r>
              <a:rPr lang="en-US" dirty="0" smtClean="0"/>
              <a:t>No repayment help</a:t>
            </a:r>
          </a:p>
          <a:p>
            <a:r>
              <a:rPr lang="en-US" dirty="0" smtClean="0"/>
              <a:t>No forgiveness</a:t>
            </a:r>
          </a:p>
        </p:txBody>
      </p:sp>
    </p:spTree>
    <p:extLst>
      <p:ext uri="{BB962C8B-B14F-4D97-AF65-F5344CB8AC3E}">
        <p14:creationId xmlns:p14="http://schemas.microsoft.com/office/powerpoint/2010/main" val="338735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Loans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Subsidized</a:t>
            </a:r>
            <a:endParaRPr lang="en-US" sz="36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not pay interest while enrolled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Unsubsidized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Must either:</a:t>
            </a:r>
          </a:p>
          <a:p>
            <a:pPr lvl="1"/>
            <a:r>
              <a:rPr lang="en-US" sz="3200" dirty="0" smtClean="0"/>
              <a:t>pay interest while enrolled </a:t>
            </a:r>
          </a:p>
          <a:p>
            <a:pPr marL="2286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OR</a:t>
            </a:r>
          </a:p>
          <a:p>
            <a:pPr lvl="1"/>
            <a:r>
              <a:rPr lang="en-US" sz="3200" dirty="0" smtClean="0"/>
              <a:t>Have interest start adding up and repay later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08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900" b="1" dirty="0" smtClean="0">
                <a:solidFill>
                  <a:schemeClr val="accent1"/>
                </a:solidFill>
              </a:rPr>
              <a:t>First come, first serve!</a:t>
            </a:r>
          </a:p>
          <a:p>
            <a:r>
              <a:rPr lang="en-US" b="1" dirty="0" smtClean="0"/>
              <a:t>Federal Pell Grant</a:t>
            </a:r>
          </a:p>
          <a:p>
            <a:pPr lvl="1"/>
            <a:r>
              <a:rPr lang="en-US" dirty="0" smtClean="0"/>
              <a:t>Only undergrad students</a:t>
            </a:r>
          </a:p>
          <a:p>
            <a:pPr lvl="1"/>
            <a:r>
              <a:rPr lang="en-US" dirty="0" smtClean="0"/>
              <a:t>$5,730 maximum</a:t>
            </a:r>
          </a:p>
          <a:p>
            <a:pPr lvl="1"/>
            <a:r>
              <a:rPr lang="en-US" dirty="0" smtClean="0"/>
              <a:t>Cannot receive longer than 12 semesters (6 years)</a:t>
            </a:r>
          </a:p>
          <a:p>
            <a:r>
              <a:rPr lang="en-US" b="1" dirty="0" smtClean="0"/>
              <a:t>Alabama Student Assistance Program (ASAP)</a:t>
            </a:r>
            <a:endParaRPr lang="en-US" b="1" dirty="0"/>
          </a:p>
          <a:p>
            <a:pPr lvl="1"/>
            <a:r>
              <a:rPr lang="en-US" dirty="0" smtClean="0"/>
              <a:t>Undergrad</a:t>
            </a:r>
          </a:p>
          <a:p>
            <a:pPr lvl="1"/>
            <a:r>
              <a:rPr lang="en-US" dirty="0" smtClean="0"/>
              <a:t>Alabama resident</a:t>
            </a:r>
          </a:p>
          <a:p>
            <a:pPr lvl="1"/>
            <a:r>
              <a:rPr lang="en-US" dirty="0" smtClean="0"/>
              <a:t>Must qualify for Pell grant</a:t>
            </a:r>
          </a:p>
          <a:p>
            <a:pPr lvl="1"/>
            <a:r>
              <a:rPr lang="en-US" dirty="0" smtClean="0"/>
              <a:t>Given for greatest financial need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FSEOG (Fed Supplemental Edu </a:t>
            </a:r>
            <a:r>
              <a:rPr lang="en-US" b="1" dirty="0" err="1"/>
              <a:t>Opp</a:t>
            </a:r>
            <a:r>
              <a:rPr lang="en-US" b="1" dirty="0"/>
              <a:t> Grant)</a:t>
            </a:r>
          </a:p>
          <a:p>
            <a:pPr lvl="1"/>
            <a:r>
              <a:rPr lang="en-US" dirty="0"/>
              <a:t>Undergrad</a:t>
            </a:r>
          </a:p>
          <a:p>
            <a:pPr lvl="1"/>
            <a:r>
              <a:rPr lang="en-US" dirty="0"/>
              <a:t>Alabama resident</a:t>
            </a:r>
          </a:p>
          <a:p>
            <a:pPr lvl="1"/>
            <a:r>
              <a:rPr lang="en-US" dirty="0"/>
              <a:t>Must qualify for Pell grant</a:t>
            </a:r>
          </a:p>
          <a:p>
            <a:pPr lvl="1"/>
            <a:r>
              <a:rPr lang="en-US" dirty="0"/>
              <a:t>Given for greatest financial need</a:t>
            </a:r>
          </a:p>
          <a:p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b="1" dirty="0" smtClean="0">
                <a:solidFill>
                  <a:schemeClr val="accent1"/>
                </a:solidFill>
              </a:rPr>
              <a:t>Must </a:t>
            </a:r>
            <a:r>
              <a:rPr lang="en-US" sz="2400" b="1" dirty="0">
                <a:solidFill>
                  <a:schemeClr val="accent1"/>
                </a:solidFill>
              </a:rPr>
              <a:t>pay back if you withdraw or do not graduate!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Study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Funds provided by federal </a:t>
            </a:r>
            <a:r>
              <a:rPr lang="en-US" sz="4000" dirty="0" err="1" smtClean="0"/>
              <a:t>gov</a:t>
            </a:r>
            <a:r>
              <a:rPr lang="en-US" sz="4000" dirty="0" smtClean="0"/>
              <a:t> and college</a:t>
            </a:r>
          </a:p>
          <a:p>
            <a:endParaRPr lang="en-US" sz="4000" dirty="0" smtClean="0"/>
          </a:p>
          <a:p>
            <a:r>
              <a:rPr lang="en-US" sz="4000" dirty="0" smtClean="0"/>
              <a:t>Work an average of 15 hours per week and earn minimum wage</a:t>
            </a:r>
          </a:p>
        </p:txBody>
      </p:sp>
    </p:spTree>
    <p:extLst>
      <p:ext uri="{BB962C8B-B14F-4D97-AF65-F5344CB8AC3E}">
        <p14:creationId xmlns:p14="http://schemas.microsoft.com/office/powerpoint/2010/main" val="224974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 to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GO TO </a:t>
            </a:r>
            <a:r>
              <a:rPr lang="en-US" sz="4400" b="1" dirty="0" smtClean="0">
                <a:solidFill>
                  <a:schemeClr val="accent1"/>
                </a:solidFill>
              </a:rPr>
              <a:t>EACH</a:t>
            </a:r>
            <a:r>
              <a:rPr lang="en-US" sz="4400" dirty="0" smtClean="0"/>
              <a:t> COLLEGE’S WEBSITE </a:t>
            </a:r>
            <a:endParaRPr lang="en-US" sz="4400" dirty="0"/>
          </a:p>
          <a:p>
            <a:r>
              <a:rPr lang="en-US" sz="4400" dirty="0" smtClean="0"/>
              <a:t>diploma or GED</a:t>
            </a:r>
          </a:p>
          <a:p>
            <a:r>
              <a:rPr lang="en-US" sz="4400" dirty="0" smtClean="0"/>
              <a:t>Fill out application – </a:t>
            </a:r>
            <a:r>
              <a:rPr lang="en-US" sz="4400" i="1" dirty="0" smtClean="0"/>
              <a:t>usually cost $</a:t>
            </a:r>
          </a:p>
          <a:p>
            <a:r>
              <a:rPr lang="en-US" sz="4400" dirty="0" smtClean="0"/>
              <a:t>Send transcript from HS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306</TotalTime>
  <Words>553</Words>
  <Application>Microsoft Office PowerPoint</Application>
  <PresentationFormat>Widescreen</PresentationFormat>
  <Paragraphs>164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Aharoni</vt:lpstr>
      <vt:lpstr>Corbel</vt:lpstr>
      <vt:lpstr>Freshman</vt:lpstr>
      <vt:lpstr>Wingdings</vt:lpstr>
      <vt:lpstr>Banded</vt:lpstr>
      <vt:lpstr>College: Know the Facts</vt:lpstr>
      <vt:lpstr>Questions from YOU!</vt:lpstr>
      <vt:lpstr>Financial Aid</vt:lpstr>
      <vt:lpstr>fafsa</vt:lpstr>
      <vt:lpstr>Federal vs. Private Loans</vt:lpstr>
      <vt:lpstr>Direct Loans</vt:lpstr>
      <vt:lpstr>Grants</vt:lpstr>
      <vt:lpstr>Work Study</vt:lpstr>
      <vt:lpstr>Admission to School</vt:lpstr>
      <vt:lpstr>Classes and Graduation</vt:lpstr>
      <vt:lpstr>Classification of Undergraduate Students</vt:lpstr>
      <vt:lpstr>General/Core Classes</vt:lpstr>
      <vt:lpstr>Example Freshman Class Schedule 1st Semester – 16 total hours</vt:lpstr>
      <vt:lpstr>Example Freshman Class Schedule 2nd Semester – 16 hours</vt:lpstr>
    </vt:vector>
  </TitlesOfParts>
  <Company>St Clair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Cornelius, Ellen</dc:creator>
  <cp:lastModifiedBy>Cornelius, Ellen</cp:lastModifiedBy>
  <cp:revision>21</cp:revision>
  <dcterms:created xsi:type="dcterms:W3CDTF">2014-12-10T16:01:28Z</dcterms:created>
  <dcterms:modified xsi:type="dcterms:W3CDTF">2014-12-11T14:15:27Z</dcterms:modified>
</cp:coreProperties>
</file>